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9" r:id="rId1"/>
  </p:sldMasterIdLst>
  <p:sldIdLst>
    <p:sldId id="256" r:id="rId2"/>
    <p:sldId id="295" r:id="rId3"/>
    <p:sldId id="294" r:id="rId4"/>
    <p:sldId id="258" r:id="rId5"/>
    <p:sldId id="260" r:id="rId6"/>
    <p:sldId id="262" r:id="rId7"/>
    <p:sldId id="297" r:id="rId8"/>
    <p:sldId id="299" r:id="rId9"/>
    <p:sldId id="300" r:id="rId10"/>
    <p:sldId id="298" r:id="rId11"/>
    <p:sldId id="296" r:id="rId12"/>
    <p:sldId id="302" r:id="rId13"/>
    <p:sldId id="301" r:id="rId14"/>
    <p:sldId id="303" r:id="rId15"/>
    <p:sldId id="304" r:id="rId16"/>
    <p:sldId id="311" r:id="rId17"/>
    <p:sldId id="261" r:id="rId18"/>
    <p:sldId id="307" r:id="rId19"/>
    <p:sldId id="306" r:id="rId20"/>
    <p:sldId id="310" r:id="rId21"/>
    <p:sldId id="309" r:id="rId22"/>
    <p:sldId id="30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0070C0"/>
    <a:srgbClr val="0F2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108" y="-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6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8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16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5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1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5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3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6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36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7.emf"/><Relationship Id="rId7" Type="http://schemas.openxmlformats.org/officeDocument/2006/relationships/image" Target="../media/image50.emf"/><Relationship Id="rId2" Type="http://schemas.openxmlformats.org/officeDocument/2006/relationships/hyperlink" Target="http://www.robots.ox.ac.uk/~vgg/research/texclass/filters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11" Type="http://schemas.openxmlformats.org/officeDocument/2006/relationships/image" Target="../media/image12.gif"/><Relationship Id="rId5" Type="http://schemas.openxmlformats.org/officeDocument/2006/relationships/image" Target="../media/image6.gif"/><Relationship Id="rId15" Type="http://schemas.openxmlformats.org/officeDocument/2006/relationships/hyperlink" Target="http://pho.to/media/images/digital/digital-techlology.jpg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jpeg"/><Relationship Id="rId7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11" Type="http://schemas.openxmlformats.org/officeDocument/2006/relationships/hyperlink" Target="http://i.i.cbsi.com/cnwk.1d/i/tim/2012/02/06/Adobe-raw-demosaic-diagram.jpg" TargetMode="External"/><Relationship Id="rId5" Type="http://schemas.openxmlformats.org/officeDocument/2006/relationships/image" Target="../media/image9.emf"/><Relationship Id="rId10" Type="http://schemas.openxmlformats.org/officeDocument/2006/relationships/image" Target="../media/image20.png"/><Relationship Id="rId4" Type="http://schemas.openxmlformats.org/officeDocument/2006/relationships/image" Target="../media/image7.emf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emf"/><Relationship Id="rId7" Type="http://schemas.openxmlformats.org/officeDocument/2006/relationships/image" Target="../media/image2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5" b="23125"/>
          <a:stretch>
            <a:fillRect/>
          </a:stretch>
        </p:blipFill>
        <p:spPr/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743053" y="5346850"/>
            <a:ext cx="10113264" cy="594360"/>
          </a:xfrm>
        </p:spPr>
        <p:txBody>
          <a:bodyPr>
            <a:normAutofit/>
          </a:bodyPr>
          <a:lstStyle/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Daniel Khashabi </a:t>
            </a: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 work with Sebastian Nowozin,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Jeremy Jancsary, Andrew W. Fitzgibbon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Bruce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Lindbloom</a:t>
            </a:r>
            <a:endParaRPr lang="en-GB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91329" y="4952577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800" b="1" dirty="0" smtClean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3583" y="-37501"/>
            <a:ext cx="10113264" cy="2366541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Pattern-independent </a:t>
            </a:r>
          </a:p>
          <a:p>
            <a:r>
              <a:rPr lang="en-GB" sz="5400" b="1" dirty="0" err="1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Demosaicing</a:t>
            </a: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solidFill>
                  <a:schemeClr val="bg1"/>
                </a:solidFill>
                <a:latin typeface="+mn-lt"/>
              </a:rPr>
              <a:t>;</a:t>
            </a: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  <a:t/>
            </a:r>
            <a:b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</a:br>
            <a:r>
              <a:rPr lang="en-GB" sz="5400" b="1" dirty="0" smtClean="0">
                <a:ln w="19050">
                  <a:solidFill>
                    <a:srgbClr val="92D050"/>
                  </a:solidFill>
                </a:ln>
                <a:latin typeface="+mn-lt"/>
              </a:rPr>
              <a:t> </a:t>
            </a:r>
            <a:endParaRPr lang="en-GB" sz="5400" b="1" dirty="0">
              <a:ln w="19050">
                <a:solidFill>
                  <a:srgbClr val="92D050"/>
                </a:solidFill>
              </a:ln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31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 </a:t>
            </a:r>
            <a:r>
              <a:rPr lang="en-GB" dirty="0" smtClean="0"/>
              <a:t>Creating </a:t>
            </a:r>
            <a:r>
              <a:rPr lang="en-GB" dirty="0" smtClean="0"/>
              <a:t>ground-truth </a:t>
            </a:r>
            <a:r>
              <a:rPr lang="en-GB" dirty="0" smtClean="0"/>
              <a:t>images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Collected 500 raw images captured by Panasonic-</a:t>
            </a:r>
            <a:r>
              <a:rPr lang="en-GB" dirty="0" err="1" smtClean="0"/>
              <a:t>Lumix</a:t>
            </a:r>
            <a:r>
              <a:rPr lang="en-GB" dirty="0" smtClean="0"/>
              <a:t> LX-3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need to be able to go along a good camera pipeline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</a:t>
            </a:r>
            <a:r>
              <a:rPr lang="en-GB" dirty="0" smtClean="0"/>
              <a:t>use </a:t>
            </a:r>
            <a:r>
              <a:rPr lang="en-GB" b="1" dirty="0" err="1" smtClean="0">
                <a:solidFill>
                  <a:srgbClr val="FF0000"/>
                </a:solidFill>
              </a:rPr>
              <a:t>dcraw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to transfer images to different stages in camera pipeline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write out the </a:t>
            </a:r>
            <a:r>
              <a:rPr lang="en-GB" b="1" dirty="0" smtClean="0">
                <a:solidFill>
                  <a:srgbClr val="FF0000"/>
                </a:solidFill>
              </a:rPr>
              <a:t>specifications of each step</a:t>
            </a:r>
            <a:r>
              <a:rPr lang="en-GB" dirty="0" smtClean="0"/>
              <a:t>, for each image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Then simulate our own pipeline in MATLAB, with </a:t>
            </a:r>
            <a:r>
              <a:rPr lang="en-GB" b="1" dirty="0" err="1">
                <a:solidFill>
                  <a:srgbClr val="FF0000"/>
                </a:solidFill>
              </a:rPr>
              <a:t>d</a:t>
            </a:r>
            <a:r>
              <a:rPr lang="en-GB" b="1" dirty="0" err="1" smtClean="0">
                <a:solidFill>
                  <a:srgbClr val="FF0000"/>
                </a:solidFill>
              </a:rPr>
              <a:t>emosaicing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replaced with our own </a:t>
            </a:r>
            <a:r>
              <a:rPr lang="en-GB" b="1" dirty="0" smtClean="0">
                <a:solidFill>
                  <a:srgbClr val="FF0000"/>
                </a:solidFill>
              </a:rPr>
              <a:t>down-scaling</a:t>
            </a:r>
            <a:r>
              <a:rPr lang="en-GB" dirty="0" smtClean="0"/>
              <a:t>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/>
              <a:t> 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2027" y="2624524"/>
            <a:ext cx="7835882" cy="667667"/>
            <a:chOff x="742777" y="2767532"/>
            <a:chExt cx="7835882" cy="667667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724017" y="3113396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041824" y="3093202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009451" y="2877370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Demosaicing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42675" y="2767532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91516" y="2861327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05226" y="2791594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42777" y="2891224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829920" y="312309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222124" y="3093201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5632931" y="2732341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3724476" y="2648587"/>
            <a:ext cx="1618791" cy="64331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7061925" y="2624523"/>
            <a:ext cx="1779449" cy="651339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" name="Group 37"/>
          <p:cNvGrpSpPr/>
          <p:nvPr/>
        </p:nvGrpSpPr>
        <p:grpSpPr>
          <a:xfrm>
            <a:off x="2410000" y="5096726"/>
            <a:ext cx="7835882" cy="667667"/>
            <a:chOff x="2410000" y="4706671"/>
            <a:chExt cx="7835882" cy="667667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391240" y="505253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709047" y="5032341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5676674" y="4816509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109898" y="4706671"/>
              <a:ext cx="1779449" cy="651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Image correction: 3x3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transform and Gamma correction (nonlinear)</a:t>
              </a:r>
              <a:endParaRPr lang="en-GB" sz="16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158739" y="4800465"/>
              <a:ext cx="1087143" cy="4936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Camera output (</a:t>
              </a:r>
              <a:r>
                <a:rPr lang="en-GB" sz="14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sRGB</a:t>
              </a:r>
              <a:r>
                <a:rPr lang="en-GB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72449" y="4730733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10000" y="4830363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497143" y="5062237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889347" y="503234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ounded Rectangular Callout 36"/>
          <p:cNvSpPr/>
          <p:nvPr/>
        </p:nvSpPr>
        <p:spPr>
          <a:xfrm>
            <a:off x="7033499" y="4419600"/>
            <a:ext cx="1399301" cy="642265"/>
          </a:xfrm>
          <a:prstGeom prst="wedgeRoundRectCallout">
            <a:avLst>
              <a:gd name="adj1" fmla="val -70786"/>
              <a:gd name="adj2" fmla="val 79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 output image</a:t>
            </a:r>
            <a:endParaRPr lang="en-GB" sz="1600" b="1" dirty="0"/>
          </a:p>
        </p:txBody>
      </p:sp>
      <p:sp>
        <p:nvSpPr>
          <p:cNvPr id="39" name="Right Arrow 38"/>
          <p:cNvSpPr/>
          <p:nvPr/>
        </p:nvSpPr>
        <p:spPr>
          <a:xfrm>
            <a:off x="2362027" y="5951621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Arrow 39"/>
          <p:cNvSpPr/>
          <p:nvPr/>
        </p:nvSpPr>
        <p:spPr>
          <a:xfrm>
            <a:off x="7165951" y="5990695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5686232" y="5201338"/>
            <a:ext cx="1076409" cy="464398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22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4" grpId="1" animBg="1"/>
      <p:bldP spid="25" grpId="0" animBg="1"/>
      <p:bldP spid="25" grpId="1" animBg="1"/>
      <p:bldP spid="37" grpId="0" animBg="1"/>
      <p:bldP spid="39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The noise behaviour in down-scaled images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Averaging decreases the noise present in images.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smtClean="0"/>
              <a:t>Need to devise a way to bring back the noise into our images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Since the goal is to perform </a:t>
            </a:r>
            <a:r>
              <a:rPr lang="en-GB" dirty="0" err="1" smtClean="0"/>
              <a:t>demosaicing</a:t>
            </a:r>
            <a:r>
              <a:rPr lang="en-GB" dirty="0" smtClean="0"/>
              <a:t> on the original raw images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use a recent method of noise estimation for raw images [1]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Models as Poisson-Gaussian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then add back the noise into images </a:t>
            </a: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[1] </a:t>
            </a:r>
            <a:r>
              <a:rPr lang="en-GB" sz="1200" dirty="0" err="1" smtClean="0">
                <a:solidFill>
                  <a:schemeClr val="bg1"/>
                </a:solidFill>
              </a:rPr>
              <a:t>Foi</a:t>
            </a:r>
            <a:r>
              <a:rPr lang="en-GB" sz="1200" dirty="0">
                <a:solidFill>
                  <a:schemeClr val="bg1"/>
                </a:solidFill>
              </a:rPr>
              <a:t>, Alessandro, et al. "Practical </a:t>
            </a:r>
            <a:r>
              <a:rPr lang="en-GB" sz="1200" dirty="0" err="1">
                <a:solidFill>
                  <a:schemeClr val="bg1"/>
                </a:solidFill>
              </a:rPr>
              <a:t>Poissonian</a:t>
            </a:r>
            <a:r>
              <a:rPr lang="en-GB" sz="1200" dirty="0">
                <a:solidFill>
                  <a:schemeClr val="bg1"/>
                </a:solidFill>
              </a:rPr>
              <a:t>-Gaussian noise </a:t>
            </a:r>
            <a:r>
              <a:rPr lang="en-GB" sz="1200" dirty="0" err="1">
                <a:solidFill>
                  <a:schemeClr val="bg1"/>
                </a:solidFill>
              </a:rPr>
              <a:t>modeling</a:t>
            </a:r>
            <a:r>
              <a:rPr lang="en-GB" sz="1200" dirty="0">
                <a:solidFill>
                  <a:schemeClr val="bg1"/>
                </a:solidFill>
              </a:rPr>
              <a:t> and fitting for single-image raw-data." </a:t>
            </a:r>
            <a:r>
              <a:rPr lang="en-GB" sz="1200" i="1" dirty="0">
                <a:solidFill>
                  <a:schemeClr val="bg1"/>
                </a:solidFill>
              </a:rPr>
              <a:t>Image Processing, IEEE Transactions on</a:t>
            </a:r>
            <a:r>
              <a:rPr lang="en-GB" sz="1200" dirty="0">
                <a:solidFill>
                  <a:schemeClr val="bg1"/>
                </a:solidFill>
              </a:rPr>
              <a:t> 17.10 (2008): 1737-1754.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2" y="3242740"/>
            <a:ext cx="5436017" cy="6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78782" y="4434610"/>
            <a:ext cx="10490841" cy="1110588"/>
            <a:chOff x="878782" y="4443663"/>
            <a:chExt cx="10490841" cy="111058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19150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509315" y="5212254"/>
              <a:ext cx="376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5476942" y="4996422"/>
              <a:ext cx="1076409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Down-scaling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1231" y="4910646"/>
              <a:ext cx="1618791" cy="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Linear Transformations:</a:t>
              </a:r>
              <a:b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black-level adjustment and </a:t>
              </a:r>
              <a:r>
                <a:rPr lang="en-GB" sz="120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color</a:t>
              </a:r>
              <a:r>
                <a:rPr lang="en-GB" sz="12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scaling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8782" y="5010276"/>
              <a:ext cx="1087143" cy="463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3600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Raw images</a:t>
              </a:r>
              <a:endParaRPr lang="en-GB" sz="14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965925" y="5242150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8233639" y="4898002"/>
              <a:ext cx="3135984" cy="651339"/>
              <a:chOff x="6910166" y="4886584"/>
              <a:chExt cx="3135984" cy="65133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910166" y="4886584"/>
                <a:ext cx="1779449" cy="6513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Image </a:t>
                </a:r>
                <a:r>
                  <a:rPr lang="en-GB" sz="12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correction: 3x3 </a:t>
                </a:r>
                <a:r>
                  <a:rPr lang="en-GB" sz="12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color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transform and Gamma correction (nonlinear)</a:t>
                </a:r>
                <a:endParaRPr lang="en-GB" sz="16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959007" y="4980378"/>
                <a:ext cx="1087143" cy="4936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3600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Camera output (</a:t>
                </a:r>
                <a:r>
                  <a:rPr lang="en-GB" sz="14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sRGB</a:t>
                </a:r>
                <a:r>
                  <a:rPr lang="en-GB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:endParaRPr lang="en-GB" sz="14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8689615" y="5212253"/>
                <a:ext cx="26939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4127820" y="4995326"/>
              <a:ext cx="1076409" cy="46374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estimation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858428" y="5232448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886003" y="4980380"/>
              <a:ext cx="1076409" cy="4637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GB" sz="13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Noise addition</a:t>
              </a:r>
              <a:endParaRPr lang="en-GB" sz="1300" dirty="0">
                <a:effectLst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972268" y="5220275"/>
              <a:ext cx="26939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rved Left Arrow 21"/>
            <p:cNvSpPr/>
            <p:nvPr/>
          </p:nvSpPr>
          <p:spPr>
            <a:xfrm rot="16200000">
              <a:off x="5830540" y="3287168"/>
              <a:ext cx="536716" cy="2849705"/>
            </a:xfrm>
            <a:prstGeom prst="curvedLeftArrow">
              <a:avLst>
                <a:gd name="adj1" fmla="val 6140"/>
                <a:gd name="adj2" fmla="val 32798"/>
                <a:gd name="adj3" fmla="val 23601"/>
              </a:avLst>
            </a:prstGeom>
            <a:solidFill>
              <a:srgbClr val="00B0F0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828064" y="5688757"/>
            <a:ext cx="3031958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>
            <a:off x="4708458" y="5696779"/>
            <a:ext cx="2614763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>
            <a:off x="8074880" y="5688757"/>
            <a:ext cx="3234740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2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Samples of noise-addition to image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95898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55"/>
          <a:stretch/>
        </p:blipFill>
        <p:spPr bwMode="auto">
          <a:xfrm>
            <a:off x="566821" y="1009999"/>
            <a:ext cx="5561387" cy="16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7" b="35169"/>
          <a:stretch/>
        </p:blipFill>
        <p:spPr bwMode="auto">
          <a:xfrm>
            <a:off x="577379" y="2706986"/>
            <a:ext cx="5561387" cy="202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57"/>
          <a:stretch/>
        </p:blipFill>
        <p:spPr bwMode="auto">
          <a:xfrm>
            <a:off x="6098661" y="1001978"/>
            <a:ext cx="5531558" cy="170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18" b="-1"/>
          <a:stretch/>
        </p:blipFill>
        <p:spPr bwMode="auto">
          <a:xfrm>
            <a:off x="574373" y="4734755"/>
            <a:ext cx="5561387" cy="202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34" b="35470"/>
          <a:stretch/>
        </p:blipFill>
        <p:spPr bwMode="auto">
          <a:xfrm>
            <a:off x="6111607" y="2706986"/>
            <a:ext cx="5531558" cy="201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67"/>
          <a:stretch/>
        </p:blipFill>
        <p:spPr bwMode="auto">
          <a:xfrm>
            <a:off x="6111607" y="4719875"/>
            <a:ext cx="5531558" cy="2026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5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Possible tasks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092220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have developed these images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201168" lvl="1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Among the above tasks we are mostly interested in </a:t>
            </a:r>
            <a:r>
              <a:rPr lang="en-GB" dirty="0" smtClean="0"/>
              <a:t>doing the followings: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in linear light-space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err="1" smtClean="0"/>
              <a:t>Deniosing</a:t>
            </a:r>
            <a:r>
              <a:rPr lang="en-GB" dirty="0" smtClean="0"/>
              <a:t> +</a:t>
            </a:r>
            <a:r>
              <a:rPr lang="en-GB" dirty="0" err="1" smtClean="0"/>
              <a:t>demosaicing</a:t>
            </a:r>
            <a:r>
              <a:rPr lang="en-GB" dirty="0" smtClean="0"/>
              <a:t> in linear light-</a:t>
            </a:r>
            <a:r>
              <a:rPr lang="en-GB" dirty="0" err="1" smtClean="0"/>
              <a:t>spcae</a:t>
            </a:r>
            <a:r>
              <a:rPr lang="en-GB" dirty="0" smtClean="0"/>
              <a:t>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4" name="Rounded Rectangle 3"/>
          <p:cNvSpPr/>
          <p:nvPr/>
        </p:nvSpPr>
        <p:spPr>
          <a:xfrm>
            <a:off x="1459830" y="2294021"/>
            <a:ext cx="1347537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Raw images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4" idx="3"/>
            <a:endCxn id="7" idx="1"/>
          </p:cNvCxnSpPr>
          <p:nvPr/>
        </p:nvCxnSpPr>
        <p:spPr>
          <a:xfrm flipV="1">
            <a:off x="2807367" y="1848854"/>
            <a:ext cx="665748" cy="62564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9" idx="1"/>
          </p:cNvCxnSpPr>
          <p:nvPr/>
        </p:nvCxnSpPr>
        <p:spPr>
          <a:xfrm>
            <a:off x="2807367" y="2474495"/>
            <a:ext cx="665748" cy="64168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473115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47872" y="1668380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Noise-free-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endCxn id="8" idx="1"/>
          </p:cNvCxnSpPr>
          <p:nvPr/>
        </p:nvCxnSpPr>
        <p:spPr>
          <a:xfrm flipV="1">
            <a:off x="5473018" y="1848854"/>
            <a:ext cx="574854" cy="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3115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Noisy-linear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047872" y="2935703"/>
            <a:ext cx="1973180" cy="360948"/>
          </a:xfrm>
          <a:prstGeom prst="roundRect">
            <a:avLst/>
          </a:prstGeom>
          <a:solidFill>
            <a:srgbClr val="0070C0">
              <a:alpha val="12941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Noisy-</a:t>
            </a:r>
            <a:r>
              <a:rPr lang="en-GB" dirty="0" err="1" smtClean="0">
                <a:solidFill>
                  <a:schemeClr val="tx1"/>
                </a:solidFill>
              </a:rPr>
              <a:t>sRGB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473018" y="3116177"/>
            <a:ext cx="574854" cy="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32" name="Group 31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44" name="Down Arrow 43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42" name="Down Arrow 4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40" name="Down Arrow 39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52" name="Right Arrow 51"/>
          <p:cNvSpPr/>
          <p:nvPr/>
        </p:nvSpPr>
        <p:spPr>
          <a:xfrm rot="16200000">
            <a:off x="4086169" y="2370867"/>
            <a:ext cx="747072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ight Arrow 55"/>
          <p:cNvSpPr/>
          <p:nvPr/>
        </p:nvSpPr>
        <p:spPr>
          <a:xfrm rot="16200000">
            <a:off x="6699026" y="2361928"/>
            <a:ext cx="747072" cy="208546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15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5.20231E-7 L -0.22592 5.2023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52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Combines </a:t>
            </a:r>
            <a:r>
              <a:rPr lang="en-GB" b="1" dirty="0" smtClean="0">
                <a:solidFill>
                  <a:srgbClr val="00B050"/>
                </a:solidFill>
              </a:rPr>
              <a:t>regression tress (Non-parametric)</a:t>
            </a:r>
            <a:r>
              <a:rPr lang="en-GB" dirty="0" smtClean="0">
                <a:solidFill>
                  <a:srgbClr val="00B050"/>
                </a:solidFill>
              </a:rPr>
              <a:t> </a:t>
            </a:r>
            <a:r>
              <a:rPr lang="en-GB" dirty="0" smtClean="0"/>
              <a:t> and  </a:t>
            </a:r>
            <a:r>
              <a:rPr lang="en-GB" b="1" dirty="0" smtClean="0">
                <a:solidFill>
                  <a:srgbClr val="00B050"/>
                </a:solidFill>
              </a:rPr>
              <a:t>Gaussian Random Fields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Energy defined for each factor: </a:t>
            </a: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Measure of the goodness of particular labelling given inputs, and parameters of the factor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Coefficients of are determined by the </a:t>
            </a:r>
            <a:r>
              <a:rPr lang="en-GB" b="1" dirty="0" smtClean="0">
                <a:solidFill>
                  <a:srgbClr val="00B050"/>
                </a:solidFill>
              </a:rPr>
              <a:t>regression tree</a:t>
            </a:r>
            <a:r>
              <a:rPr lang="en-GB" dirty="0" smtClean="0"/>
              <a:t>, or each leave stores set of parameters.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smtClean="0"/>
              <a:t>Inference</a:t>
            </a:r>
            <a:r>
              <a:rPr lang="en-GB" dirty="0" smtClean="0"/>
              <a:t>:                                                                        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smtClean="0"/>
              <a:t>Training</a:t>
            </a:r>
            <a:r>
              <a:rPr lang="en-GB" dirty="0" smtClean="0"/>
              <a:t>: Jointly choosing the structure of the tree, and parameters of at leaves such that minimizes the empirical risk, in greedy way: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562" y="1349060"/>
            <a:ext cx="1583233" cy="17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61" y="1390103"/>
            <a:ext cx="1552725" cy="15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807389" y="3220272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206" y="4480025"/>
            <a:ext cx="3251943" cy="45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43" y="4498288"/>
            <a:ext cx="5185189" cy="3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3288"/>
          <a:stretch/>
        </p:blipFill>
        <p:spPr bwMode="auto">
          <a:xfrm>
            <a:off x="3866090" y="5438441"/>
            <a:ext cx="4418609" cy="66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351" y="4567091"/>
            <a:ext cx="433483" cy="33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smtClean="0">
                <a:solidFill>
                  <a:srgbClr val="00B050"/>
                </a:solidFill>
              </a:rPr>
              <a:t>Tree Feature checks</a:t>
            </a:r>
            <a:r>
              <a:rPr lang="en-GB" dirty="0" smtClean="0"/>
              <a:t>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 preliminary bilinear interpolation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RFS filters [1] which act like derivatives in different directions, with various scales 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Quadratic energy basis vectors,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Set of </a:t>
            </a:r>
            <a:r>
              <a:rPr lang="en-GB" dirty="0" err="1" smtClean="0"/>
              <a:t>neightbouring</a:t>
            </a:r>
            <a:r>
              <a:rPr lang="en-GB" dirty="0" smtClean="0"/>
              <a:t> pixels,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RFS filter responses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9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6"/>
          <a:stretch/>
        </p:blipFill>
        <p:spPr bwMode="auto">
          <a:xfrm>
            <a:off x="4063436" y="3042466"/>
            <a:ext cx="4705201" cy="456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62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11" y="1053548"/>
            <a:ext cx="1673047" cy="180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05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Regression tree fields, for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800" dirty="0" smtClean="0"/>
              <a:t>The generalized loss function,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600" dirty="0" smtClean="0"/>
              <a:t>An approximate camera pipeline, from linear-space, to </a:t>
            </a:r>
            <a:r>
              <a:rPr lang="en-GB" sz="1600" dirty="0" err="1" smtClean="0"/>
              <a:t>sRGB</a:t>
            </a:r>
            <a:r>
              <a:rPr lang="en-GB" sz="1600" dirty="0" smtClean="0"/>
              <a:t> space, which is differentiable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An analytic approximation for gamma transform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An approximate 3x3 </a:t>
            </a:r>
            <a:r>
              <a:rPr lang="en-GB" dirty="0" err="1" smtClean="0"/>
              <a:t>color</a:t>
            </a:r>
            <a:r>
              <a:rPr lang="en-GB" dirty="0" smtClean="0"/>
              <a:t> transform,</a:t>
            </a:r>
            <a:endParaRPr lang="en-GB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800" dirty="0" smtClean="0"/>
              <a:t>Stacking RTFs,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6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sp>
        <p:nvSpPr>
          <p:cNvPr id="26" name="Rectangle 25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[1] RFS filters: </a:t>
            </a:r>
            <a:r>
              <a:rPr lang="en-GB" sz="1200" dirty="0">
                <a:solidFill>
                  <a:schemeClr val="bg1"/>
                </a:solidFill>
                <a:hlinkClick r:id="rId2"/>
              </a:rPr>
              <a:t>http://www.robots.ox.ac.uk/~vgg/research/texclass/filters.html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41843" y="4746617"/>
            <a:ext cx="5183829" cy="848422"/>
            <a:chOff x="3890543" y="3081084"/>
            <a:chExt cx="6133557" cy="992112"/>
          </a:xfrm>
        </p:grpSpPr>
        <p:grpSp>
          <p:nvGrpSpPr>
            <p:cNvPr id="24" name="Group 23"/>
            <p:cNvGrpSpPr/>
            <p:nvPr/>
          </p:nvGrpSpPr>
          <p:grpSpPr>
            <a:xfrm>
              <a:off x="3890543" y="3355612"/>
              <a:ext cx="6133557" cy="717584"/>
              <a:chOff x="3356389" y="3371287"/>
              <a:chExt cx="6133557" cy="71758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356389" y="3371288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 smtClean="0">
                    <a:solidFill>
                      <a:schemeClr val="tx1"/>
                    </a:solidFill>
                  </a:rPr>
                  <a:t>Mosaiced</a:t>
                </a:r>
                <a:r>
                  <a:rPr lang="en-GB" dirty="0" smtClean="0">
                    <a:solidFill>
                      <a:schemeClr val="tx1"/>
                    </a:solidFill>
                  </a:rPr>
                  <a:t> image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400908" y="3371990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RTF1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7445427" y="3386963"/>
                <a:ext cx="1475716" cy="701908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chemeClr val="tx1"/>
                    </a:solidFill>
                  </a:rPr>
                  <a:t>RTF2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" name="Straight Arrow Connector 6"/>
              <p:cNvCxnSpPr>
                <a:stCxn id="4" idx="3"/>
                <a:endCxn id="28" idx="1"/>
              </p:cNvCxnSpPr>
              <p:nvPr/>
            </p:nvCxnSpPr>
            <p:spPr>
              <a:xfrm>
                <a:off x="4832105" y="3722242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6876624" y="3742581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Elbow Connector 8"/>
              <p:cNvCxnSpPr>
                <a:stCxn id="4" idx="0"/>
                <a:endCxn id="29" idx="0"/>
              </p:cNvCxnSpPr>
              <p:nvPr/>
            </p:nvCxnSpPr>
            <p:spPr>
              <a:xfrm rot="16200000" flipH="1">
                <a:off x="6130928" y="1334606"/>
                <a:ext cx="15675" cy="4089038"/>
              </a:xfrm>
              <a:prstGeom prst="bentConnector3">
                <a:avLst>
                  <a:gd name="adj1" fmla="val -1753234"/>
                </a:avLst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8921143" y="3727869"/>
                <a:ext cx="568803" cy="70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8645268" y="3081084"/>
              <a:ext cx="13656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2190499" y="133180"/>
            <a:ext cx="3144872" cy="6165145"/>
            <a:chOff x="9217522" y="30829"/>
            <a:chExt cx="3144872" cy="616514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88" name="Down Arrow 87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86" name="Down Arrow 85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84" name="Down Arrow 83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94" y="1589092"/>
            <a:ext cx="3202873" cy="167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228395" y="2435823"/>
            <a:ext cx="3593005" cy="723120"/>
            <a:chOff x="1228395" y="2435823"/>
            <a:chExt cx="3593005" cy="723120"/>
          </a:xfrm>
        </p:grpSpPr>
        <p:pic>
          <p:nvPicPr>
            <p:cNvPr id="8201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97" b="50000"/>
            <a:stretch/>
          </p:blipFill>
          <p:spPr bwMode="auto">
            <a:xfrm>
              <a:off x="1228395" y="2620488"/>
              <a:ext cx="3551234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519942" y="2435823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6795" y="3090879"/>
            <a:ext cx="7754614" cy="695783"/>
            <a:chOff x="1126795" y="3090879"/>
            <a:chExt cx="7754614" cy="695783"/>
          </a:xfrm>
        </p:grpSpPr>
        <p:pic>
          <p:nvPicPr>
            <p:cNvPr id="97" name="Picture 9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1126795" y="3248207"/>
              <a:ext cx="7603885" cy="538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8579951" y="3090879"/>
              <a:ext cx="3014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Times" pitchFamily="18" charset="0"/>
                </a:rPr>
                <a:t>2</a:t>
              </a:r>
              <a:endParaRPr lang="en-GB" sz="1600" dirty="0">
                <a:latin typeface="Times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2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5.20231E-7 L -0.22592 5.2023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Experiments(1)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err="1" smtClean="0"/>
              <a:t>Demosaicing</a:t>
            </a:r>
            <a:r>
              <a:rPr lang="en-GB" b="1" dirty="0" smtClean="0"/>
              <a:t>, in linear-space, without noise: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011" y="1837499"/>
            <a:ext cx="12903890" cy="304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28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Experiments(2)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err="1" smtClean="0"/>
              <a:t>Demosaicing</a:t>
            </a:r>
            <a:r>
              <a:rPr lang="en-GB" b="1" dirty="0" smtClean="0"/>
              <a:t>, in linear-space, without noise: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098" y="1749736"/>
            <a:ext cx="13647069" cy="322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1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 smtClean="0"/>
              <a:t>Ground truth                             Bilinear		</a:t>
            </a:r>
            <a:r>
              <a:rPr lang="en-GB" dirty="0"/>
              <a:t> </a:t>
            </a:r>
            <a:r>
              <a:rPr lang="en-GB" dirty="0" smtClean="0"/>
              <a:t>               </a:t>
            </a:r>
            <a:r>
              <a:rPr lang="en-GB" dirty="0" smtClean="0"/>
              <a:t>CS</a:t>
            </a:r>
            <a:r>
              <a:rPr lang="en-GB" dirty="0" smtClean="0"/>
              <a:t>		                       RTF</a:t>
            </a:r>
            <a:endParaRPr lang="en-GB" dirty="0" smtClean="0"/>
          </a:p>
        </p:txBody>
      </p:sp>
      <p:pic>
        <p:nvPicPr>
          <p:cNvPr id="8" name="Picture 3" descr="E:\Deleted\Evaluation_linear\nat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271" name="Picture 7" descr="E:\Deleted\Evaluation_linear\Bilinear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06" y="313463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E:\Deleted\Evaluation_linear\Bilinear\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E:\Deleted\Evaluation_linear\CS_cropped\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E:\Deleted\Evaluation_linear\ReferenceImages\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E:\Deleted\Evaluation_linear\output25_6\7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2800" dirty="0" err="1" smtClean="0"/>
              <a:t>Demosaicing</a:t>
            </a:r>
            <a:r>
              <a:rPr lang="en-GB" sz="2800" dirty="0" smtClean="0"/>
              <a:t>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Creating input-output pairs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Our </a:t>
            </a:r>
            <a:r>
              <a:rPr lang="en-GB" sz="2800" dirty="0" err="1" smtClean="0"/>
              <a:t>demosaicing</a:t>
            </a:r>
            <a:r>
              <a:rPr lang="en-GB" sz="2800" dirty="0" smtClean="0"/>
              <a:t> model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800" dirty="0" smtClean="0"/>
              <a:t>Experiments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7052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Some samples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10434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 smtClean="0"/>
              <a:t>  Ground truth                                  Bilinear		</a:t>
            </a:r>
            <a:r>
              <a:rPr lang="en-GB" dirty="0"/>
              <a:t> </a:t>
            </a:r>
            <a:r>
              <a:rPr lang="en-GB" dirty="0" smtClean="0"/>
              <a:t>                    </a:t>
            </a:r>
            <a:r>
              <a:rPr lang="en-GB" dirty="0" smtClean="0"/>
              <a:t>CS</a:t>
            </a:r>
            <a:r>
              <a:rPr lang="en-GB" dirty="0" smtClean="0"/>
              <a:t>		                          RTF</a:t>
            </a:r>
            <a:endParaRPr lang="en-GB" dirty="0" smtClean="0"/>
          </a:p>
        </p:txBody>
      </p:sp>
      <p:pic>
        <p:nvPicPr>
          <p:cNvPr id="8" name="Picture 3" descr="E:\Deleted\Evaluation_linear\nat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0" y="2046476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11272" name="Picture 8" descr="E:\Deleted\Evaluation_linear\Bilinear\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4"/>
          <a:stretch/>
        </p:blipFill>
        <p:spPr bwMode="auto">
          <a:xfrm>
            <a:off x="3059205" y="1853394"/>
            <a:ext cx="2850037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E:\Deleted\Evaluation_linear\CS_cropped\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6"/>
          <a:stretch/>
        </p:blipFill>
        <p:spPr bwMode="auto">
          <a:xfrm>
            <a:off x="6152006" y="1853394"/>
            <a:ext cx="2757770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E:\Deleted\Evaluation_linear\ReferenceImages\7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6"/>
          <a:stretch/>
        </p:blipFill>
        <p:spPr bwMode="auto">
          <a:xfrm>
            <a:off x="30740" y="1853393"/>
            <a:ext cx="2760869" cy="265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E:\Deleted\Evaluation_linear\output25_6\7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1"/>
          <a:stretch/>
        </p:blipFill>
        <p:spPr bwMode="auto">
          <a:xfrm>
            <a:off x="9131418" y="1848263"/>
            <a:ext cx="2842317" cy="26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E:\Deleted\Evaluation_linear\output25_6\1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83978" y="2103388"/>
            <a:ext cx="4737195" cy="28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E:\Deleted\Evaluation_linear\CS_cropped\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07120" y="2113590"/>
            <a:ext cx="4724442" cy="283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:\Deleted\Evaluation_linear\Bilinear\1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28938" y="2102924"/>
            <a:ext cx="4737773" cy="28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E:\Deleted\Evaluation_linear\ReferenceImages\1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9906" y="2090559"/>
            <a:ext cx="4753230" cy="28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Image Margins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Not a considerable margin in RTF outputs  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 smtClean="0"/>
              <a:t>               NAT		</a:t>
            </a:r>
            <a:r>
              <a:rPr lang="en-GB" dirty="0"/>
              <a:t> </a:t>
            </a:r>
            <a:r>
              <a:rPr lang="en-GB" dirty="0" smtClean="0"/>
              <a:t>                  </a:t>
            </a:r>
            <a:r>
              <a:rPr lang="en-GB" dirty="0" smtClean="0"/>
              <a:t>NLM		</a:t>
            </a:r>
            <a:r>
              <a:rPr lang="en-GB" dirty="0"/>
              <a:t> </a:t>
            </a:r>
            <a:r>
              <a:rPr lang="en-GB" dirty="0" smtClean="0"/>
              <a:t>                     </a:t>
            </a:r>
            <a:r>
              <a:rPr lang="en-GB" dirty="0" err="1" smtClean="0"/>
              <a:t>OneSte</a:t>
            </a:r>
            <a:r>
              <a:rPr lang="en-GB" dirty="0" err="1" smtClean="0"/>
              <a:t>pAP</a:t>
            </a:r>
            <a:r>
              <a:rPr lang="en-GB" dirty="0" smtClean="0"/>
              <a:t>		                RTF</a:t>
            </a:r>
            <a:endParaRPr lang="en-GB" dirty="0" smtClean="0"/>
          </a:p>
        </p:txBody>
      </p:sp>
      <p:pic>
        <p:nvPicPr>
          <p:cNvPr id="11267" name="Picture 3" descr="E:\Deleted\Evaluation_linear\nat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934" y="501954"/>
            <a:ext cx="20955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E:\Deleted\Evaluation_linear\nat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b="63159"/>
          <a:stretch/>
        </p:blipFill>
        <p:spPr bwMode="auto">
          <a:xfrm>
            <a:off x="522964" y="2058527"/>
            <a:ext cx="2370301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:\Deleted\Evaluation_linear\nlm\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7" t="1" b="66140"/>
          <a:stretch/>
        </p:blipFill>
        <p:spPr bwMode="auto">
          <a:xfrm>
            <a:off x="3383717" y="2034427"/>
            <a:ext cx="2569130" cy="23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E:\Deleted\Evaluation_linear\oneStepAP\5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83" b="64747"/>
          <a:stretch/>
        </p:blipFill>
        <p:spPr bwMode="auto">
          <a:xfrm>
            <a:off x="6547545" y="2034427"/>
            <a:ext cx="2571749" cy="23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:\Deleted\Evaluation_linear\output25_6\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1" b="61606"/>
          <a:stretch/>
        </p:blipFill>
        <p:spPr bwMode="auto">
          <a:xfrm>
            <a:off x="9556586" y="2034427"/>
            <a:ext cx="2466984" cy="22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7207" y="6396335"/>
            <a:ext cx="12002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NAT</a:t>
            </a:r>
            <a:r>
              <a:rPr lang="en-GB" sz="1200" dirty="0">
                <a:solidFill>
                  <a:schemeClr val="bg1"/>
                </a:solidFill>
              </a:rPr>
              <a:t>:  Non-Local Adaptive </a:t>
            </a:r>
            <a:r>
              <a:rPr lang="en-GB" sz="1200" dirty="0" err="1" smtClean="0">
                <a:solidFill>
                  <a:schemeClr val="bg1"/>
                </a:solidFill>
              </a:rPr>
              <a:t>Thresholding</a:t>
            </a:r>
            <a:r>
              <a:rPr lang="en-GB" sz="12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NLM: </a:t>
            </a:r>
            <a:r>
              <a:rPr lang="en-GB" sz="1200" dirty="0">
                <a:solidFill>
                  <a:schemeClr val="bg1"/>
                </a:solidFill>
              </a:rPr>
              <a:t>Non-Local Means 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0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And more to go ….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550" y="1130604"/>
            <a:ext cx="11206769" cy="372640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8550" y="992637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RTF with the generalized loss function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Full </a:t>
            </a:r>
            <a:r>
              <a:rPr lang="en-GB" dirty="0" err="1" smtClean="0"/>
              <a:t>denoising-demosiacing</a:t>
            </a:r>
            <a:r>
              <a:rPr lang="en-GB" dirty="0" smtClean="0"/>
              <a:t> experiments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Other CFA patterns: Fuji-</a:t>
            </a:r>
            <a:r>
              <a:rPr lang="en-GB" dirty="0" err="1" smtClean="0"/>
              <a:t>Xtrans</a:t>
            </a:r>
            <a:r>
              <a:rPr lang="en-GB" dirty="0" smtClean="0"/>
              <a:t> pattern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b="1" dirty="0" smtClean="0"/>
              <a:t>Further work?!</a:t>
            </a:r>
            <a:endParaRPr lang="en-GB" b="1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57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 simple camera pipeline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6591" y="1298774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389581" y="2454191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473985" y="2469700"/>
            <a:ext cx="277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63840" y="2229311"/>
            <a:ext cx="1076409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3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Demosaicing</a:t>
            </a:r>
            <a:endParaRPr lang="en-GB" sz="13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70911" y="2144012"/>
            <a:ext cx="1779449" cy="6513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 correction: 3x3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transform and Gamma correction (nonlinear)</a:t>
            </a:r>
            <a:endParaRPr lang="en-GB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6883" y="2217680"/>
            <a:ext cx="1087143" cy="463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Camera output (</a:t>
            </a:r>
            <a:r>
              <a:rPr lang="en-GB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sRGB</a:t>
            </a: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98358" y="1298774"/>
            <a:ext cx="947390" cy="4645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Scene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17458" y="1298774"/>
            <a:ext cx="946761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Optical 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operations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32295" y="1298774"/>
            <a:ext cx="107708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Filter Array (CFA)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66484" y="1298774"/>
            <a:ext cx="1145314" cy="4643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Analog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/Digital Conversion</a:t>
            </a:r>
            <a:endParaRPr lang="en-GB" sz="1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257440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468015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02204" y="1527531"/>
            <a:ext cx="259114" cy="9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07237" y="1678743"/>
            <a:ext cx="1618791" cy="6436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Linear Transformations:</a:t>
            </a:r>
            <a:b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black-level adjustment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color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scaling</a:t>
            </a:r>
            <a:endParaRPr lang="en-GB" sz="1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Elbow Connector 34"/>
          <p:cNvCxnSpPr/>
          <p:nvPr/>
        </p:nvCxnSpPr>
        <p:spPr>
          <a:xfrm>
            <a:off x="7204595" y="1527531"/>
            <a:ext cx="1065646" cy="13570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5400000">
            <a:off x="7505725" y="1670797"/>
            <a:ext cx="141117" cy="1462494"/>
          </a:xfrm>
          <a:prstGeom prst="bentConnector3">
            <a:avLst>
              <a:gd name="adj1" fmla="val 99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00740" y="1298774"/>
            <a:ext cx="945008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ttp://pho.to/media/images/digital/digital-techl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0" y="2979715"/>
            <a:ext cx="4120560" cy="316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3521818" y="1298774"/>
            <a:ext cx="945008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4732754" y="1292475"/>
            <a:ext cx="1078213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6070812" y="1295332"/>
            <a:ext cx="1140986" cy="46439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7509844" y="1679614"/>
            <a:ext cx="1616184" cy="642734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5767015" y="2224548"/>
            <a:ext cx="1076409" cy="468511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3673744" y="2143255"/>
            <a:ext cx="1776616" cy="652096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306792" y="2217680"/>
            <a:ext cx="1084059" cy="463748"/>
          </a:xfrm>
          <a:prstGeom prst="rect">
            <a:avLst/>
          </a:prstGeom>
          <a:solidFill>
            <a:srgbClr val="00B050">
              <a:alpha val="39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5" name="Group 54"/>
          <p:cNvGrpSpPr/>
          <p:nvPr/>
        </p:nvGrpSpPr>
        <p:grpSpPr>
          <a:xfrm>
            <a:off x="1507871" y="3149502"/>
            <a:ext cx="6553008" cy="2133601"/>
            <a:chOff x="1507871" y="3149502"/>
            <a:chExt cx="6553008" cy="2133601"/>
          </a:xfrm>
        </p:grpSpPr>
        <p:pic>
          <p:nvPicPr>
            <p:cNvPr id="1028" name="Picture 4" descr="http://www.dpreview.com/glossary/resources/images/123di_cfa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1162" b="30028"/>
            <a:stretch/>
          </p:blipFill>
          <p:spPr bwMode="auto">
            <a:xfrm>
              <a:off x="1507871" y="3475738"/>
              <a:ext cx="2681899" cy="1765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upload.wikimedia.org/wikipedia/commons/thumb/1/1c/Bayer_pattern_on_sensor_profile.svg/350px-Bayer_pattern_on_sensor_profile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129" y="3149502"/>
              <a:ext cx="3333750" cy="213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http://m.eet.com/media/1050787/C0306-Figure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41" y="3053667"/>
            <a:ext cx="3298483" cy="287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233" y="30829"/>
            <a:ext cx="3129161" cy="1913872"/>
          </a:xfrm>
          <a:prstGeom prst="rect">
            <a:avLst/>
          </a:prstGeom>
        </p:spPr>
      </p:pic>
      <p:pic>
        <p:nvPicPr>
          <p:cNvPr id="1034" name="Picture 10" descr="http://www.nomacs.org/wp-content/uploads/2012/03/img01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25" y="3748811"/>
            <a:ext cx="4587740" cy="14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9217522" y="1439799"/>
            <a:ext cx="3131333" cy="2035939"/>
            <a:chOff x="9217522" y="1439799"/>
            <a:chExt cx="3131333" cy="203593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7522" y="1560538"/>
              <a:ext cx="3131333" cy="1915200"/>
            </a:xfrm>
            <a:prstGeom prst="rect">
              <a:avLst/>
            </a:prstGeom>
          </p:spPr>
        </p:pic>
        <p:sp>
          <p:nvSpPr>
            <p:cNvPr id="51" name="Down Arrow 50"/>
            <p:cNvSpPr/>
            <p:nvPr/>
          </p:nvSpPr>
          <p:spPr>
            <a:xfrm>
              <a:off x="10632260" y="1439799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752504" y="2940115"/>
            <a:ext cx="2081528" cy="1708085"/>
            <a:chOff x="9752504" y="2940115"/>
            <a:chExt cx="2081528" cy="170808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4" y="3273606"/>
              <a:ext cx="2081528" cy="1374594"/>
            </a:xfrm>
            <a:prstGeom prst="rect">
              <a:avLst/>
            </a:prstGeom>
          </p:spPr>
        </p:pic>
        <p:sp>
          <p:nvSpPr>
            <p:cNvPr id="58" name="Down Arrow 57"/>
            <p:cNvSpPr/>
            <p:nvPr/>
          </p:nvSpPr>
          <p:spPr>
            <a:xfrm>
              <a:off x="10655490" y="2940115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752503" y="4418110"/>
            <a:ext cx="2103405" cy="1777864"/>
            <a:chOff x="9752503" y="4418110"/>
            <a:chExt cx="2103405" cy="1777864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2503" y="4789403"/>
              <a:ext cx="2103405" cy="1406571"/>
            </a:xfrm>
            <a:prstGeom prst="rect">
              <a:avLst/>
            </a:prstGeom>
          </p:spPr>
        </p:pic>
        <p:sp>
          <p:nvSpPr>
            <p:cNvPr id="59" name="Down Arrow 58"/>
            <p:cNvSpPr/>
            <p:nvPr/>
          </p:nvSpPr>
          <p:spPr>
            <a:xfrm>
              <a:off x="10655490" y="4418110"/>
              <a:ext cx="333290" cy="5257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313315" y="117465"/>
            <a:ext cx="878375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Raw </a:t>
            </a:r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Spcae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245548" y="1652594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259558" y="3157805"/>
            <a:ext cx="992787" cy="4518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Demosaiced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Linear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290039" y="4676529"/>
            <a:ext cx="932132" cy="2671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tIns="36000" rtlCol="0">
            <a:spAutoFit/>
          </a:bodyPr>
          <a:lstStyle/>
          <a:p>
            <a:pPr algn="ctr"/>
            <a:r>
              <a:rPr lang="en-GB" sz="1200" dirty="0" err="1" smtClean="0">
                <a:ln>
                  <a:solidFill>
                    <a:schemeClr val="tx1"/>
                  </a:solidFill>
                </a:ln>
              </a:rPr>
              <a:t>sRGB</a:t>
            </a:r>
            <a:r>
              <a:rPr lang="en-GB" sz="1200" dirty="0" smtClean="0">
                <a:ln>
                  <a:solidFill>
                    <a:schemeClr val="tx1"/>
                  </a:solidFill>
                </a:ln>
              </a:rPr>
              <a:t> Space</a:t>
            </a:r>
            <a:endParaRPr lang="en-GB" sz="1200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630567" y="3486370"/>
            <a:ext cx="6469741" cy="2208388"/>
            <a:chOff x="1630567" y="3486370"/>
            <a:chExt cx="6469741" cy="2208388"/>
          </a:xfrm>
        </p:grpSpPr>
        <p:pic>
          <p:nvPicPr>
            <p:cNvPr id="1040" name="Picture 16" descr="http://www.w3.org/Conferences/WWW4/Papers/53/gamma.gif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567" y="3486370"/>
              <a:ext cx="3331402" cy="2208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://patentimages.storage.googleapis.com/EP1369077A2/00110001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23" t="-1162" r="42955" b="5842"/>
            <a:stretch/>
          </p:blipFill>
          <p:spPr bwMode="auto">
            <a:xfrm>
              <a:off x="5468454" y="4006254"/>
              <a:ext cx="2631854" cy="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323" y="3486054"/>
            <a:ext cx="3210983" cy="214238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0977" y="3422859"/>
            <a:ext cx="3259778" cy="2173185"/>
          </a:xfrm>
          <a:prstGeom prst="rect">
            <a:avLst/>
          </a:prstGeom>
        </p:spPr>
      </p:pic>
      <p:sp>
        <p:nvSpPr>
          <p:cNvPr id="60" name="Content Placeholder 2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bg1"/>
                </a:solidFill>
              </a:rPr>
              <a:t>Images from: </a:t>
            </a:r>
            <a:r>
              <a:rPr lang="en-GB" sz="1100" dirty="0" smtClean="0">
                <a:hlinkClick r:id="rId15"/>
              </a:rPr>
              <a:t>http://pho.to/media/images/digital/digital-techlology.jpg</a:t>
            </a:r>
            <a:endParaRPr lang="en-GB" sz="1100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9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10066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10235 -0.00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11081 0.0004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06836 4.81481E-6 C 0.09896 4.81481E-6 0.13672 0.01782 0.13672 0.03263 L 0.13672 0.06597 " pathEditMode="relative" rAng="0" ptsTypes="AAAA">
                                      <p:cBhvr>
                                        <p:cTn id="6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328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331 C -1.66667E-6 0.04791 -0.04336 0.0662 -0.07877 0.0662 L -0.15755 0.0662 " pathEditMode="relative" rAng="5400000" ptsTypes="AAAA">
                                      <p:cBhvr>
                                        <p:cTn id="9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78" y="331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33333E-6 L -0.14037 0.0018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8" y="9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-0.14154 0.0002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56" grpId="0" animBg="1"/>
      <p:bldP spid="65" grpId="0" animBg="1"/>
      <p:bldP spid="66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397350" y="3439243"/>
            <a:ext cx="2810918" cy="1300592"/>
            <a:chOff x="9427774" y="584111"/>
            <a:chExt cx="2810918" cy="130059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/>
            <a:srcRect t="1" r="49874" b="84018"/>
            <a:stretch/>
          </p:blipFill>
          <p:spPr>
            <a:xfrm>
              <a:off x="9427774" y="584111"/>
              <a:ext cx="1356908" cy="13005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0785153" y="984685"/>
              <a:ext cx="145353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Bayer Pattern</a:t>
              </a:r>
              <a:endParaRPr lang="en-GB" dirty="0"/>
            </a:p>
          </p:txBody>
        </p:sp>
      </p:grpSp>
      <p:pic>
        <p:nvPicPr>
          <p:cNvPr id="2052" name="Picture 4" descr="http://i.i.cbsi.com/cnwk.1d/i/tim/2012/02/06/Adobe-raw-demosaic-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35" y="1560538"/>
            <a:ext cx="4509182" cy="390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053548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Interpolating </a:t>
            </a:r>
            <a:r>
              <a:rPr lang="en-GB" dirty="0" err="1"/>
              <a:t>color</a:t>
            </a:r>
            <a:r>
              <a:rPr lang="en-GB" dirty="0"/>
              <a:t>-filter-array (CFA) samples </a:t>
            </a:r>
            <a:r>
              <a:rPr lang="en-GB" dirty="0" smtClean="0"/>
              <a:t>to create full-resolution </a:t>
            </a:r>
            <a:r>
              <a:rPr lang="en-GB" dirty="0" err="1"/>
              <a:t>color</a:t>
            </a:r>
            <a:r>
              <a:rPr lang="en-GB" dirty="0"/>
              <a:t> </a:t>
            </a:r>
            <a:r>
              <a:rPr lang="en-GB" dirty="0" smtClean="0"/>
              <a:t>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Isn’t a solved problem?! </a:t>
            </a:r>
            <a:r>
              <a:rPr lang="en-GB" b="1" dirty="0" smtClean="0">
                <a:solidFill>
                  <a:srgbClr val="FF0000"/>
                </a:solidFill>
              </a:rPr>
              <a:t>NO!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The current methods are can be improved  in terms of performance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dirty="0" smtClean="0"/>
              <a:t>Zippering effect still present in the output of many current method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The current methods are CFA-specific (mostly Bayer pattern)</a:t>
            </a:r>
            <a:br>
              <a:rPr lang="en-GB" dirty="0" smtClean="0"/>
            </a:br>
            <a:r>
              <a:rPr lang="en-GB" dirty="0" smtClean="0"/>
              <a:t>And not easily generalizable to new CFAs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All method are engineered for </a:t>
            </a:r>
            <a:r>
              <a:rPr lang="en-GB" dirty="0" err="1" smtClean="0"/>
              <a:t>sRGB</a:t>
            </a:r>
            <a:r>
              <a:rPr lang="en-GB" dirty="0" smtClean="0"/>
              <a:t> images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 smtClean="0"/>
              <a:t>Demosaicing</a:t>
            </a:r>
            <a:r>
              <a:rPr lang="en-GB" dirty="0" smtClean="0"/>
              <a:t> is lacking a good dataset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smtClean="0"/>
              <a:t>Many of low-level task could be done before/joint with </a:t>
            </a:r>
            <a:r>
              <a:rPr lang="en-GB" dirty="0" err="1" smtClean="0"/>
              <a:t>demosaicing</a:t>
            </a:r>
            <a:r>
              <a:rPr lang="en-GB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Noise behaviour changes after </a:t>
            </a:r>
            <a:r>
              <a:rPr lang="en-GB" dirty="0" err="1" smtClean="0"/>
              <a:t>demosaicing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591" y="5595727"/>
            <a:ext cx="1050565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453034" y="16992"/>
            <a:ext cx="3144872" cy="6165145"/>
            <a:chOff x="9217522" y="30829"/>
            <a:chExt cx="3144872" cy="61651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9" name="Down Arrow 8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2" name="Down Arrow 11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5" name="Down Arrow 14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8"/>
          <a:srcRect r="50179"/>
          <a:stretch/>
        </p:blipFill>
        <p:spPr bwMode="auto">
          <a:xfrm>
            <a:off x="6927435" y="2781505"/>
            <a:ext cx="2603429" cy="243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0" name="Group 29"/>
          <p:cNvGrpSpPr/>
          <p:nvPr/>
        </p:nvGrpSpPr>
        <p:grpSpPr>
          <a:xfrm>
            <a:off x="12464356" y="1702689"/>
            <a:ext cx="2634011" cy="4160071"/>
            <a:chOff x="9421476" y="1973030"/>
            <a:chExt cx="2634011" cy="41600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t="32091" r="49800" b="50029"/>
            <a:stretch/>
          </p:blipFill>
          <p:spPr>
            <a:xfrm>
              <a:off x="9421476" y="3192574"/>
              <a:ext cx="1387277" cy="14855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/>
            <a:srcRect r="50893" b="50168"/>
            <a:stretch/>
          </p:blipFill>
          <p:spPr>
            <a:xfrm>
              <a:off x="9467516" y="4729232"/>
              <a:ext cx="1348637" cy="1403869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9491349" y="1973030"/>
              <a:ext cx="2564138" cy="1345185"/>
              <a:chOff x="9491349" y="1973030"/>
              <a:chExt cx="2564138" cy="1345185"/>
            </a:xfrm>
          </p:grpSpPr>
          <p:pic>
            <p:nvPicPr>
              <p:cNvPr id="2050" name="Picture 2" descr="http://upload.wikimedia.org/wikipedia/en/thumb/f/ff/Xtranscolourfilter.svg/220px-Xtranscolourfilter.svg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1349" y="1973030"/>
                <a:ext cx="1345184" cy="1345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0817584" y="2536142"/>
                <a:ext cx="123790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Fuji X-trans</a:t>
                </a:r>
                <a:endParaRPr lang="en-GB" dirty="0"/>
              </a:p>
            </p:txBody>
          </p:sp>
        </p:grp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267338" y="6377049"/>
            <a:ext cx="11663119" cy="4661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Image from: </a:t>
            </a:r>
            <a:r>
              <a:rPr lang="en-GB" sz="1200" dirty="0">
                <a:hlinkClick r:id="rId11"/>
              </a:rPr>
              <a:t>http://i.i.cbsi.com/cnwk.1d/i/tim/2012/02/06/Adobe-raw-demosaic-diagram.jpg</a:t>
            </a:r>
            <a:endParaRPr lang="en-GB" sz="12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9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27253 -0.004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3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-0.25807 -1.85185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275801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Overview of our approach</a:t>
            </a:r>
          </a:p>
          <a:p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1" y="1196493"/>
            <a:ext cx="11299318" cy="432966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We design a </a:t>
            </a:r>
            <a:r>
              <a:rPr lang="en-GB" sz="2400" b="1" dirty="0">
                <a:solidFill>
                  <a:srgbClr val="00B050"/>
                </a:solidFill>
              </a:rPr>
              <a:t>supervised model</a:t>
            </a:r>
            <a:r>
              <a:rPr lang="en-GB" sz="2400" dirty="0" smtClean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For </a:t>
            </a:r>
            <a:r>
              <a:rPr lang="en-GB" sz="2400" dirty="0"/>
              <a:t>training the model we propose a procedure to </a:t>
            </a:r>
            <a:r>
              <a:rPr lang="en-GB" sz="2400" dirty="0" smtClean="0"/>
              <a:t>create</a:t>
            </a:r>
            <a:r>
              <a:rPr lang="fa-IR" sz="2400" dirty="0" smtClean="0"/>
              <a:t> </a:t>
            </a:r>
            <a:r>
              <a:rPr lang="en-GB" sz="2400" dirty="0" smtClean="0"/>
              <a:t>the </a:t>
            </a:r>
            <a:r>
              <a:rPr lang="en-GB" sz="2400" dirty="0" smtClean="0"/>
              <a:t>ground truth  </a:t>
            </a:r>
            <a:r>
              <a:rPr lang="fa-IR" sz="2400" dirty="0" smtClean="0"/>
              <a:t/>
            </a:r>
            <a:br>
              <a:rPr lang="fa-IR" sz="2400" dirty="0" smtClean="0"/>
            </a:br>
            <a:r>
              <a:rPr lang="fa-IR" sz="2400" dirty="0" smtClean="0"/>
              <a:t> </a:t>
            </a:r>
            <a:r>
              <a:rPr lang="en-GB" sz="2400" dirty="0" smtClean="0"/>
              <a:t>dataset</a:t>
            </a:r>
            <a:r>
              <a:rPr lang="fa-IR" sz="2400" dirty="0" smtClean="0"/>
              <a:t> </a:t>
            </a:r>
            <a:r>
              <a:rPr lang="en-GB" sz="2400" dirty="0" smtClean="0"/>
              <a:t>from </a:t>
            </a:r>
            <a:r>
              <a:rPr lang="en-GB" sz="2400" b="1" dirty="0">
                <a:solidFill>
                  <a:srgbClr val="00B050"/>
                </a:solidFill>
              </a:rPr>
              <a:t>light-space </a:t>
            </a:r>
            <a:r>
              <a:rPr lang="en-GB" sz="2400" dirty="0"/>
              <a:t>images </a:t>
            </a:r>
            <a:endParaRPr lang="fa-IR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smtClean="0"/>
              <a:t>Our dataset is will be published with our work.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Our model is </a:t>
            </a:r>
            <a:r>
              <a:rPr lang="en-GB" sz="2400" b="1" dirty="0">
                <a:solidFill>
                  <a:srgbClr val="00B050"/>
                </a:solidFill>
              </a:rPr>
              <a:t>easily generalizable </a:t>
            </a:r>
            <a:r>
              <a:rPr lang="en-GB" sz="2400" dirty="0"/>
              <a:t>to different CFA patterns. </a:t>
            </a:r>
            <a:endParaRPr lang="en-GB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 smtClean="0"/>
              <a:t>Our model can perform </a:t>
            </a:r>
            <a:r>
              <a:rPr lang="en-GB" sz="2400" b="1" dirty="0" err="1" smtClean="0">
                <a:solidFill>
                  <a:srgbClr val="00B050"/>
                </a:solidFill>
              </a:rPr>
              <a:t>denoising</a:t>
            </a:r>
            <a:r>
              <a:rPr lang="en-GB" sz="2400" b="1" dirty="0" smtClean="0">
                <a:solidFill>
                  <a:srgbClr val="00B050"/>
                </a:solidFill>
              </a:rPr>
              <a:t> jointly with </a:t>
            </a:r>
            <a:r>
              <a:rPr lang="en-GB" sz="2400" b="1" dirty="0" err="1" smtClean="0">
                <a:solidFill>
                  <a:srgbClr val="00B050"/>
                </a:solidFill>
              </a:rPr>
              <a:t>demosaicing</a:t>
            </a:r>
            <a:r>
              <a:rPr lang="en-GB" sz="2400" dirty="0" smtClean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  <a:p>
            <a:endParaRPr lang="en-GB" sz="2400" dirty="0"/>
          </a:p>
          <a:p>
            <a:endParaRPr lang="en-GB" sz="2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7207" y="5595727"/>
            <a:ext cx="11663119" cy="58641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1" name="Down Arrow 20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9" name="Down Arrow 18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7" name="Down Arrow 16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9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25808 -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Creating ground-truth </a:t>
            </a:r>
            <a:r>
              <a:rPr lang="en-GB" dirty="0" smtClean="0"/>
              <a:t>images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want to design set of </a:t>
            </a:r>
            <a:r>
              <a:rPr lang="en-GB" b="1" dirty="0" smtClean="0">
                <a:solidFill>
                  <a:srgbClr val="FF0000"/>
                </a:solidFill>
              </a:rPr>
              <a:t>input-output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pairs in </a:t>
            </a:r>
            <a:r>
              <a:rPr lang="en-GB" b="1" dirty="0" smtClean="0">
                <a:solidFill>
                  <a:srgbClr val="00B050"/>
                </a:solidFill>
              </a:rPr>
              <a:t>linear light-space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use the fact that images are scale-invariant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regardless of some properties like noise distribution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2192000" y="16992"/>
            <a:ext cx="3144872" cy="6165145"/>
            <a:chOff x="9217522" y="30829"/>
            <a:chExt cx="3144872" cy="61651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3233" y="30829"/>
              <a:ext cx="3129161" cy="191387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9217522" y="1439799"/>
              <a:ext cx="3131333" cy="2035939"/>
              <a:chOff x="9217522" y="1439799"/>
              <a:chExt cx="3131333" cy="203593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17522" y="1560538"/>
                <a:ext cx="3131333" cy="1915200"/>
              </a:xfrm>
              <a:prstGeom prst="rect">
                <a:avLst/>
              </a:prstGeom>
            </p:spPr>
          </p:pic>
          <p:sp>
            <p:nvSpPr>
              <p:cNvPr id="20" name="Down Arrow 19"/>
              <p:cNvSpPr/>
              <p:nvPr/>
            </p:nvSpPr>
            <p:spPr>
              <a:xfrm>
                <a:off x="10632260" y="1439799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752504" y="2940115"/>
              <a:ext cx="2081528" cy="1708085"/>
              <a:chOff x="9752504" y="2940115"/>
              <a:chExt cx="2081528" cy="17080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4" y="3273606"/>
                <a:ext cx="2081528" cy="1374594"/>
              </a:xfrm>
              <a:prstGeom prst="rect">
                <a:avLst/>
              </a:prstGeom>
            </p:spPr>
          </p:pic>
          <p:sp>
            <p:nvSpPr>
              <p:cNvPr id="18" name="Down Arrow 17"/>
              <p:cNvSpPr/>
              <p:nvPr/>
            </p:nvSpPr>
            <p:spPr>
              <a:xfrm>
                <a:off x="10655490" y="2940115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752503" y="4418110"/>
              <a:ext cx="2103405" cy="1777864"/>
              <a:chOff x="9752503" y="4418110"/>
              <a:chExt cx="2103405" cy="177786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2503" y="4789403"/>
                <a:ext cx="2103405" cy="1406571"/>
              </a:xfrm>
              <a:prstGeom prst="rect">
                <a:avLst/>
              </a:prstGeom>
            </p:spPr>
          </p:pic>
          <p:sp>
            <p:nvSpPr>
              <p:cNvPr id="16" name="Down Arrow 15"/>
              <p:cNvSpPr/>
              <p:nvPr/>
            </p:nvSpPr>
            <p:spPr>
              <a:xfrm>
                <a:off x="10655490" y="4418110"/>
                <a:ext cx="333290" cy="5257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313315" y="117465"/>
              <a:ext cx="878375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Raw </a:t>
              </a:r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Spcae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45548" y="1652594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9558" y="3157805"/>
              <a:ext cx="992787" cy="451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Demosaiced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Linear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0039" y="4676529"/>
              <a:ext cx="932132" cy="26718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tIns="36000" rtlCol="0">
              <a:spAutoFit/>
            </a:bodyPr>
            <a:lstStyle/>
            <a:p>
              <a:pPr algn="ctr"/>
              <a:r>
                <a:rPr lang="en-GB" sz="1200" dirty="0" err="1" smtClean="0">
                  <a:ln>
                    <a:solidFill>
                      <a:schemeClr val="tx1"/>
                    </a:solidFill>
                  </a:ln>
                </a:rPr>
                <a:t>sRGB</a:t>
              </a:r>
              <a:r>
                <a:rPr lang="en-GB" sz="1200" dirty="0" smtClean="0">
                  <a:ln>
                    <a:solidFill>
                      <a:schemeClr val="tx1"/>
                    </a:solidFill>
                  </a:ln>
                </a:rPr>
                <a:t> Space</a:t>
              </a:r>
              <a:endParaRPr lang="en-GB" sz="1200" dirty="0">
                <a:ln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68" y="3653306"/>
            <a:ext cx="2339995" cy="224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8346" t="9095" r="18295" b="19738"/>
          <a:stretch/>
        </p:blipFill>
        <p:spPr>
          <a:xfrm>
            <a:off x="908722" y="3196486"/>
            <a:ext cx="2758403" cy="27691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9275" y="3924300"/>
            <a:ext cx="352425" cy="247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61879" y="3924300"/>
            <a:ext cx="1457396" cy="8050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71701" y="3924300"/>
            <a:ext cx="372112" cy="809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61880" y="4171950"/>
            <a:ext cx="1457395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71700" y="4171950"/>
            <a:ext cx="372113" cy="2010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79" y="4701038"/>
            <a:ext cx="2181934" cy="148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9"/>
          <a:stretch/>
        </p:blipFill>
        <p:spPr>
          <a:xfrm>
            <a:off x="7151070" y="4163637"/>
            <a:ext cx="1333503" cy="1329421"/>
          </a:xfrm>
          <a:prstGeom prst="rect">
            <a:avLst/>
          </a:prstGeom>
        </p:spPr>
      </p:pic>
      <p:sp>
        <p:nvSpPr>
          <p:cNvPr id="38" name="Notched Right Arrow 37"/>
          <p:cNvSpPr/>
          <p:nvPr/>
        </p:nvSpPr>
        <p:spPr>
          <a:xfrm>
            <a:off x="3762442" y="4571442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Notched Right Arrow 46"/>
          <p:cNvSpPr/>
          <p:nvPr/>
        </p:nvSpPr>
        <p:spPr>
          <a:xfrm>
            <a:off x="6593327" y="4576101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645" y="1704092"/>
            <a:ext cx="1276351" cy="130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Notched Right Arrow 56"/>
          <p:cNvSpPr/>
          <p:nvPr/>
        </p:nvSpPr>
        <p:spPr>
          <a:xfrm rot="16200000">
            <a:off x="7603508" y="337133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ular Callout 38"/>
          <p:cNvSpPr/>
          <p:nvPr/>
        </p:nvSpPr>
        <p:spPr>
          <a:xfrm>
            <a:off x="6600647" y="3514212"/>
            <a:ext cx="918149" cy="1057230"/>
          </a:xfrm>
          <a:prstGeom prst="wedgeRoundRectCallout">
            <a:avLst>
              <a:gd name="adj1" fmla="val 48189"/>
              <a:gd name="adj2" fmla="val 6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output image</a:t>
            </a:r>
            <a:endParaRPr lang="en-GB" sz="1600" b="1" dirty="0"/>
          </a:p>
        </p:txBody>
      </p:sp>
      <p:sp>
        <p:nvSpPr>
          <p:cNvPr id="59" name="Rounded Rectangular Callout 58"/>
          <p:cNvSpPr/>
          <p:nvPr/>
        </p:nvSpPr>
        <p:spPr>
          <a:xfrm>
            <a:off x="6581927" y="2355667"/>
            <a:ext cx="918149" cy="1071277"/>
          </a:xfrm>
          <a:prstGeom prst="wedgeRoundRectCallout">
            <a:avLst>
              <a:gd name="adj1" fmla="val 47152"/>
              <a:gd name="adj2" fmla="val -708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Ground truth input image</a:t>
            </a:r>
            <a:endParaRPr lang="en-GB" sz="1600" b="1" dirty="0"/>
          </a:p>
        </p:txBody>
      </p:sp>
      <p:sp>
        <p:nvSpPr>
          <p:cNvPr id="60" name="Rounded Rectangular Callout 59"/>
          <p:cNvSpPr/>
          <p:nvPr/>
        </p:nvSpPr>
        <p:spPr>
          <a:xfrm>
            <a:off x="4145033" y="2743199"/>
            <a:ext cx="1821198" cy="644800"/>
          </a:xfrm>
          <a:prstGeom prst="wedgeRoundRectCallout">
            <a:avLst>
              <a:gd name="adj1" fmla="val -16230"/>
              <a:gd name="adj2" fmla="val 95179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rgbClr val="0F2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/>
              <a:t>Virtual sensor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34333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5.20231E-7 L -0.22592 5.2023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7" grpId="0" animBg="1"/>
      <p:bldP spid="57" grpId="0" animBg="1"/>
      <p:bldP spid="39" grpId="0" animBg="1"/>
      <p:bldP spid="59" grpId="0" animBg="1"/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 strategies 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There is a systematic bias between red and blue, </a:t>
            </a:r>
            <a:br>
              <a:rPr lang="en-GB" dirty="0" smtClean="0"/>
            </a:br>
            <a:r>
              <a:rPr lang="en-GB" dirty="0" smtClean="0"/>
              <a:t>when the size of the square is </a:t>
            </a:r>
            <a:r>
              <a:rPr lang="en-GB" b="1" dirty="0" smtClean="0">
                <a:solidFill>
                  <a:srgbClr val="00B050"/>
                </a:solidFill>
              </a:rPr>
              <a:t>even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When the size of the block is </a:t>
            </a:r>
            <a:r>
              <a:rPr lang="en-GB" b="1" dirty="0" smtClean="0">
                <a:solidFill>
                  <a:srgbClr val="FF0000"/>
                </a:solidFill>
              </a:rPr>
              <a:t>odd</a:t>
            </a:r>
            <a:r>
              <a:rPr lang="en-GB" dirty="0" smtClean="0"/>
              <a:t>, this systematic</a:t>
            </a:r>
            <a:br>
              <a:rPr lang="en-GB" dirty="0" smtClean="0"/>
            </a:br>
            <a:r>
              <a:rPr lang="en-GB" dirty="0" smtClean="0"/>
              <a:t>bias vanishes, but the ratio of </a:t>
            </a:r>
            <a:r>
              <a:rPr lang="en-GB" dirty="0" err="1" smtClean="0"/>
              <a:t>color</a:t>
            </a:r>
            <a:r>
              <a:rPr lang="en-GB" dirty="0" smtClean="0"/>
              <a:t> sensors are different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This ratio goes to </a:t>
            </a:r>
            <a:r>
              <a:rPr lang="en-GB" b="1" dirty="0" smtClean="0">
                <a:solidFill>
                  <a:srgbClr val="FF0000"/>
                </a:solidFill>
              </a:rPr>
              <a:t>one</a:t>
            </a:r>
            <a:r>
              <a:rPr lang="en-GB" dirty="0" smtClean="0"/>
              <a:t>, when the size of the block increases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We devised a strategy to compensate for the systematic bias when the size of the window is even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5908616" y="1139704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10206347" y="1103700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4789" r="4406" b="4722"/>
          <a:stretch/>
        </p:blipFill>
        <p:spPr bwMode="auto">
          <a:xfrm>
            <a:off x="6674741" y="2802809"/>
            <a:ext cx="2046656" cy="192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Notched Right Arrow 11"/>
          <p:cNvSpPr/>
          <p:nvPr/>
        </p:nvSpPr>
        <p:spPr>
          <a:xfrm>
            <a:off x="9491716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Notched Right Arrow 15"/>
          <p:cNvSpPr/>
          <p:nvPr/>
        </p:nvSpPr>
        <p:spPr>
          <a:xfrm>
            <a:off x="8884571" y="358674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r="14829"/>
          <a:stretch/>
        </p:blipFill>
        <p:spPr bwMode="auto">
          <a:xfrm>
            <a:off x="9491716" y="3133023"/>
            <a:ext cx="1363392" cy="1307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81" y="1122519"/>
            <a:ext cx="1344361" cy="1281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Notched Right Arrow 18"/>
          <p:cNvSpPr/>
          <p:nvPr/>
        </p:nvSpPr>
        <p:spPr>
          <a:xfrm>
            <a:off x="7447525" y="155375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Max-</a:t>
            </a:r>
            <a:r>
              <a:rPr lang="en-GB" dirty="0" err="1" smtClean="0"/>
              <a:t>Ent</a:t>
            </a:r>
            <a:r>
              <a:rPr lang="en-GB" dirty="0" smtClean="0"/>
              <a:t> down-scaling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Goal: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 smtClean="0"/>
              <a:t>Want to bring </a:t>
            </a:r>
            <a:r>
              <a:rPr lang="en-GB" dirty="0" smtClean="0"/>
              <a:t>the </a:t>
            </a:r>
            <a:r>
              <a:rPr lang="en-GB" b="1" dirty="0" err="1">
                <a:solidFill>
                  <a:srgbClr val="FF0000"/>
                </a:solidFill>
              </a:rPr>
              <a:t>center</a:t>
            </a:r>
            <a:r>
              <a:rPr lang="en-GB" b="1" dirty="0">
                <a:solidFill>
                  <a:srgbClr val="FF0000"/>
                </a:solidFill>
              </a:rPr>
              <a:t> of the </a:t>
            </a:r>
            <a:r>
              <a:rPr lang="en-GB" b="1" dirty="0" smtClean="0">
                <a:solidFill>
                  <a:srgbClr val="FF0000"/>
                </a:solidFill>
              </a:rPr>
              <a:t>mass</a:t>
            </a:r>
            <a:r>
              <a:rPr lang="en-GB" dirty="0" smtClean="0"/>
              <a:t>, for each </a:t>
            </a:r>
            <a:r>
              <a:rPr lang="en-GB" dirty="0" err="1" smtClean="0"/>
              <a:t>color</a:t>
            </a:r>
            <a:r>
              <a:rPr lang="en-GB" dirty="0" smtClean="0"/>
              <a:t>,  to the </a:t>
            </a:r>
            <a:r>
              <a:rPr lang="en-GB" dirty="0" err="1" smtClean="0"/>
              <a:t>center</a:t>
            </a:r>
            <a:r>
              <a:rPr lang="en-GB" dirty="0" smtClean="0"/>
              <a:t> of each block</a:t>
            </a: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5127313" y="2166190"/>
            <a:ext cx="1430450" cy="1342888"/>
            <a:chOff x="8347292" y="624687"/>
            <a:chExt cx="1711108" cy="161152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" t="6950" r="62065" b="63217"/>
            <a:stretch/>
          </p:blipFill>
          <p:spPr bwMode="auto">
            <a:xfrm>
              <a:off x="8410669" y="682487"/>
              <a:ext cx="1539090" cy="146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8347292" y="624687"/>
              <a:ext cx="1339914" cy="1231272"/>
            </a:xfrm>
            <a:prstGeom prst="roundRect">
              <a:avLst>
                <a:gd name="adj" fmla="val 9072"/>
              </a:avLst>
            </a:prstGeom>
            <a:solidFill>
              <a:srgbClr val="FF0000">
                <a:alpha val="13000"/>
              </a:srgbClr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44140" y="999603"/>
              <a:ext cx="1314260" cy="1236604"/>
            </a:xfrm>
            <a:prstGeom prst="roundRect">
              <a:avLst>
                <a:gd name="adj" fmla="val 9072"/>
              </a:avLst>
            </a:prstGeom>
            <a:solidFill>
              <a:srgbClr val="0F25F9">
                <a:alpha val="13000"/>
              </a:srgbClr>
            </a:solidFill>
            <a:ln>
              <a:solidFill>
                <a:srgbClr val="0F25F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Notched Right Arrow 11"/>
          <p:cNvSpPr/>
          <p:nvPr/>
        </p:nvSpPr>
        <p:spPr>
          <a:xfrm>
            <a:off x="6982782" y="2622677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03" y="1959244"/>
            <a:ext cx="1938286" cy="182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69" y="5335633"/>
            <a:ext cx="1280853" cy="12388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/>
          <a:stretch/>
        </p:blipFill>
        <p:spPr bwMode="auto">
          <a:xfrm rot="10800000">
            <a:off x="3487300" y="5274327"/>
            <a:ext cx="1297522" cy="1300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Notched Right Arrow 16"/>
          <p:cNvSpPr/>
          <p:nvPr/>
        </p:nvSpPr>
        <p:spPr>
          <a:xfrm>
            <a:off x="5527355" y="5722266"/>
            <a:ext cx="428625" cy="400050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8" y="2025694"/>
            <a:ext cx="3584646" cy="159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4" y="3867011"/>
            <a:ext cx="7919790" cy="109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ent Arrow 3"/>
          <p:cNvSpPr/>
          <p:nvPr/>
        </p:nvSpPr>
        <p:spPr>
          <a:xfrm rot="10800000" flipH="1">
            <a:off x="1403287" y="3995869"/>
            <a:ext cx="760491" cy="697117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5396" y="6132620"/>
            <a:ext cx="9588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Uniform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7580303" y="6100354"/>
            <a:ext cx="89857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MaxEnt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9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4" grpId="0" animBg="1"/>
      <p:bldP spid="10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78550" y="311426"/>
            <a:ext cx="11299319" cy="74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Down-scaling, a real example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550" y="1196493"/>
            <a:ext cx="11491775" cy="518055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endParaRPr lang="en-GB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GB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7207" y="5084700"/>
            <a:ext cx="11663119" cy="123258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37"/>
          <a:stretch/>
        </p:blipFill>
        <p:spPr bwMode="auto">
          <a:xfrm>
            <a:off x="2498919" y="1053547"/>
            <a:ext cx="7130194" cy="2461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0"/>
          <a:stretch/>
        </p:blipFill>
        <p:spPr bwMode="auto">
          <a:xfrm>
            <a:off x="2498919" y="3514654"/>
            <a:ext cx="7130194" cy="266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13" name="Group 4112"/>
          <p:cNvGrpSpPr/>
          <p:nvPr/>
        </p:nvGrpSpPr>
        <p:grpSpPr>
          <a:xfrm>
            <a:off x="410779" y="2259577"/>
            <a:ext cx="2751523" cy="1130685"/>
            <a:chOff x="410779" y="2259577"/>
            <a:chExt cx="2751523" cy="1130685"/>
          </a:xfrm>
        </p:grpSpPr>
        <p:grpSp>
          <p:nvGrpSpPr>
            <p:cNvPr id="33" name="Group 32"/>
            <p:cNvGrpSpPr/>
            <p:nvPr/>
          </p:nvGrpSpPr>
          <p:grpSpPr>
            <a:xfrm>
              <a:off x="410779" y="2259577"/>
              <a:ext cx="2751523" cy="1130685"/>
              <a:chOff x="410779" y="2259577"/>
              <a:chExt cx="2751523" cy="1130685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809875" y="2795129"/>
                <a:ext cx="352425" cy="247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410779" y="2259577"/>
                <a:ext cx="2399098" cy="5355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1981200" y="2259577"/>
                <a:ext cx="1181102" cy="535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410779" y="3042779"/>
                <a:ext cx="2399098" cy="3474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1981201" y="3042779"/>
                <a:ext cx="1181099" cy="3474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410779" y="2270177"/>
                <a:ext cx="1570421" cy="11200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81" t="28673" r="28339" b="18858"/>
            <a:stretch/>
          </p:blipFill>
          <p:spPr bwMode="auto">
            <a:xfrm>
              <a:off x="410780" y="2263788"/>
              <a:ext cx="1570421" cy="1126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18" name="Group 4117"/>
          <p:cNvGrpSpPr/>
          <p:nvPr/>
        </p:nvGrpSpPr>
        <p:grpSpPr>
          <a:xfrm>
            <a:off x="7564054" y="2412981"/>
            <a:ext cx="3704023" cy="1129776"/>
            <a:chOff x="7564054" y="2412981"/>
            <a:chExt cx="3704023" cy="1129776"/>
          </a:xfrm>
        </p:grpSpPr>
        <p:sp>
          <p:nvSpPr>
            <p:cNvPr id="47" name="Rectangle 46"/>
            <p:cNvSpPr/>
            <p:nvPr/>
          </p:nvSpPr>
          <p:spPr>
            <a:xfrm rot="10800000">
              <a:off x="9697656" y="2412981"/>
              <a:ext cx="1570421" cy="11200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117" name="Group 4116"/>
            <p:cNvGrpSpPr/>
            <p:nvPr/>
          </p:nvGrpSpPr>
          <p:grpSpPr>
            <a:xfrm>
              <a:off x="7564054" y="2422033"/>
              <a:ext cx="3704023" cy="1120724"/>
              <a:chOff x="7564054" y="2412980"/>
              <a:chExt cx="3704023" cy="1120724"/>
            </a:xfrm>
          </p:grpSpPr>
          <p:sp>
            <p:nvSpPr>
              <p:cNvPr id="42" name="Rectangle 41"/>
              <p:cNvSpPr/>
              <p:nvPr/>
            </p:nvSpPr>
            <p:spPr>
              <a:xfrm rot="10800000">
                <a:off x="7564056" y="2750502"/>
                <a:ext cx="352425" cy="247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7916479" y="2998149"/>
                <a:ext cx="3351598" cy="5165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564054" y="2998152"/>
                <a:ext cx="2133602" cy="535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7916479" y="2412980"/>
                <a:ext cx="3351598" cy="337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7564056" y="2412980"/>
                <a:ext cx="2133600" cy="337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89" t="11074" r="14601" b="16356"/>
              <a:stretch/>
            </p:blipFill>
            <p:spPr bwMode="auto">
              <a:xfrm>
                <a:off x="9716103" y="2429341"/>
                <a:ext cx="1551974" cy="1088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4116" name="Group 4115"/>
          <p:cNvGrpSpPr/>
          <p:nvPr/>
        </p:nvGrpSpPr>
        <p:grpSpPr>
          <a:xfrm>
            <a:off x="3999898" y="2764193"/>
            <a:ext cx="1570421" cy="1407987"/>
            <a:chOff x="3999898" y="2764193"/>
            <a:chExt cx="1570421" cy="1407987"/>
          </a:xfrm>
        </p:grpSpPr>
        <p:grpSp>
          <p:nvGrpSpPr>
            <p:cNvPr id="4115" name="Group 4114"/>
            <p:cNvGrpSpPr/>
            <p:nvPr/>
          </p:nvGrpSpPr>
          <p:grpSpPr>
            <a:xfrm>
              <a:off x="3999898" y="2764193"/>
              <a:ext cx="1570421" cy="1407987"/>
              <a:chOff x="3999898" y="2764193"/>
              <a:chExt cx="1570421" cy="1407987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H="1">
                <a:off x="3999898" y="2764197"/>
                <a:ext cx="1199549" cy="2878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14" name="Group 4113"/>
              <p:cNvGrpSpPr/>
              <p:nvPr/>
            </p:nvGrpSpPr>
            <p:grpSpPr>
              <a:xfrm>
                <a:off x="3999898" y="2764193"/>
                <a:ext cx="1570421" cy="1407987"/>
                <a:chOff x="3999898" y="2764193"/>
                <a:chExt cx="1570421" cy="1407987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5199445" y="2764193"/>
                  <a:ext cx="352425" cy="2476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5551872" y="2764193"/>
                  <a:ext cx="18447" cy="2879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3999898" y="3011843"/>
                  <a:ext cx="1199549" cy="1160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551871" y="3011843"/>
                  <a:ext cx="18448" cy="11603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Rectangle 58"/>
                <p:cNvSpPr/>
                <p:nvPr/>
              </p:nvSpPr>
              <p:spPr>
                <a:xfrm>
                  <a:off x="3999898" y="3052095"/>
                  <a:ext cx="1570421" cy="11200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3" t="13975" r="13822" b="10455"/>
            <a:stretch/>
          </p:blipFill>
          <p:spPr bwMode="auto">
            <a:xfrm>
              <a:off x="4022519" y="3078422"/>
              <a:ext cx="1525178" cy="1084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20" name="Group 4119"/>
          <p:cNvGrpSpPr/>
          <p:nvPr/>
        </p:nvGrpSpPr>
        <p:grpSpPr>
          <a:xfrm>
            <a:off x="757838" y="3586416"/>
            <a:ext cx="3243781" cy="1532343"/>
            <a:chOff x="757838" y="3595469"/>
            <a:chExt cx="3243781" cy="1532343"/>
          </a:xfrm>
        </p:grpSpPr>
        <p:sp>
          <p:nvSpPr>
            <p:cNvPr id="71" name="Rectangle 70"/>
            <p:cNvSpPr/>
            <p:nvPr/>
          </p:nvSpPr>
          <p:spPr>
            <a:xfrm>
              <a:off x="757838" y="3606067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119" name="Group 4118"/>
            <p:cNvGrpSpPr/>
            <p:nvPr/>
          </p:nvGrpSpPr>
          <p:grpSpPr>
            <a:xfrm>
              <a:off x="757838" y="3595469"/>
              <a:ext cx="3243781" cy="1532343"/>
              <a:chOff x="757838" y="3586416"/>
              <a:chExt cx="3243781" cy="1532343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3410418" y="4121965"/>
                <a:ext cx="591201" cy="4953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757838" y="3586416"/>
                <a:ext cx="2652580" cy="5355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2562697" y="3612137"/>
                <a:ext cx="1437202" cy="5098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774632" y="4617266"/>
                <a:ext cx="2635786" cy="5014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2571751" y="4617266"/>
                <a:ext cx="1429868" cy="4674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632" y="3611421"/>
                <a:ext cx="1760906" cy="1498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4123" name="Group 4122"/>
          <p:cNvGrpSpPr/>
          <p:nvPr/>
        </p:nvGrpSpPr>
        <p:grpSpPr>
          <a:xfrm>
            <a:off x="8147966" y="4130225"/>
            <a:ext cx="3004961" cy="2467167"/>
            <a:chOff x="8138913" y="4130225"/>
            <a:chExt cx="3004961" cy="2467167"/>
          </a:xfrm>
        </p:grpSpPr>
        <p:sp>
          <p:nvSpPr>
            <p:cNvPr id="81" name="Rectangle 80"/>
            <p:cNvSpPr/>
            <p:nvPr/>
          </p:nvSpPr>
          <p:spPr>
            <a:xfrm>
              <a:off x="8138913" y="4130631"/>
              <a:ext cx="591201" cy="4953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339015" y="5084700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8148809" y="4626320"/>
              <a:ext cx="1190206" cy="1971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8149981" y="4138011"/>
              <a:ext cx="1189034" cy="9716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730114" y="4626570"/>
              <a:ext cx="2413760" cy="1970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730115" y="4130225"/>
              <a:ext cx="2413759" cy="954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10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9" t="5163" b="3484"/>
            <a:stretch/>
          </p:blipFill>
          <p:spPr bwMode="auto">
            <a:xfrm>
              <a:off x="9339015" y="5093753"/>
              <a:ext cx="1786753" cy="1497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122" name="Group 4121"/>
          <p:cNvGrpSpPr/>
          <p:nvPr/>
        </p:nvGrpSpPr>
        <p:grpSpPr>
          <a:xfrm>
            <a:off x="4658836" y="4136392"/>
            <a:ext cx="1822965" cy="2656513"/>
            <a:chOff x="4649783" y="4136392"/>
            <a:chExt cx="1822965" cy="2656513"/>
          </a:xfrm>
        </p:grpSpPr>
        <p:sp>
          <p:nvSpPr>
            <p:cNvPr id="82" name="Rectangle 81"/>
            <p:cNvSpPr/>
            <p:nvPr/>
          </p:nvSpPr>
          <p:spPr>
            <a:xfrm>
              <a:off x="4667889" y="5271159"/>
              <a:ext cx="1804859" cy="1512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5" name="Straight Connector 84"/>
            <p:cNvCxnSpPr/>
            <p:nvPr/>
          </p:nvCxnSpPr>
          <p:spPr>
            <a:xfrm flipH="1">
              <a:off x="4667889" y="4143804"/>
              <a:ext cx="1096771" cy="11273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21" name="Group 4120"/>
            <p:cNvGrpSpPr/>
            <p:nvPr/>
          </p:nvGrpSpPr>
          <p:grpSpPr>
            <a:xfrm>
              <a:off x="4649783" y="4136392"/>
              <a:ext cx="1804859" cy="2656513"/>
              <a:chOff x="4667889" y="4136392"/>
              <a:chExt cx="1804859" cy="265651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768415" y="4141194"/>
                <a:ext cx="591201" cy="4953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 flipH="1">
                <a:off x="4667889" y="4632099"/>
                <a:ext cx="1100527" cy="21517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6364859" y="4636495"/>
                <a:ext cx="107889" cy="2147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6346558" y="4136392"/>
                <a:ext cx="126190" cy="11347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12" name="Picture 10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16" r="8380" b="9884"/>
              <a:stretch/>
            </p:blipFill>
            <p:spPr bwMode="auto">
              <a:xfrm>
                <a:off x="4707365" y="5274959"/>
                <a:ext cx="1738253" cy="15179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5317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9547</TotalTime>
  <Words>870</Words>
  <Application>Microsoft Office PowerPoint</Application>
  <PresentationFormat>Custom</PresentationFormat>
  <Paragraphs>267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Demosaicing; past and prospects</dc:title>
  <dc:creator>Danyal Khashabi</dc:creator>
  <cp:lastModifiedBy>Danyal Khashabi</cp:lastModifiedBy>
  <cp:revision>850</cp:revision>
  <dcterms:created xsi:type="dcterms:W3CDTF">2013-05-21T13:30:06Z</dcterms:created>
  <dcterms:modified xsi:type="dcterms:W3CDTF">2013-08-09T14:39:49Z</dcterms:modified>
</cp:coreProperties>
</file>